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orbel" panose="020B0503020204020204" pitchFamily="34" charset="0"/>
      <p:regular r:id="rId53"/>
      <p:bold r:id="rId54"/>
      <p:italic r:id="rId55"/>
      <p:boldItalic r:id="rId56"/>
    </p:embeddedFont>
    <p:embeddedFont>
      <p:font typeface="Noto Sans Symbols" panose="020B0604020202020204" charset="0"/>
      <p:regular r:id="rId57"/>
      <p:bold r:id="rId58"/>
    </p:embeddedFont>
    <p:embeddedFont>
      <p:font typeface="Old Standard TT" panose="020B0604020202020204" charset="0"/>
      <p:regular r:id="rId59"/>
      <p:bold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39D46-0A7B-102F-42D9-C08F9403E353}" v="8" dt="2025-04-07T09:04:58.748"/>
    <p1510:client id="{CC73C103-43E8-CE07-8FC6-E1528C8B45D0}" v="1" dt="2025-04-07T06:03:51.775"/>
  </p1510:revLst>
</p1510:revInfo>
</file>

<file path=ppt/tableStyles.xml><?xml version="1.0" encoding="utf-8"?>
<a:tblStyleLst xmlns:a="http://schemas.openxmlformats.org/drawingml/2006/main" def="{FC72DFEB-3E88-4A70-878C-A78D4B2B5AFD}">
  <a:tblStyle styleId="{FC72DFEB-3E88-4A70-878C-A78D4B2B5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DD046-B729-4F2C-B356-FA8F0865EAE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langi G.K.N it21277290" userId="S::it21277290@my.sliit.lk::09a696d3-7119-4385-9cbb-8783d7512895" providerId="AD" clId="Web-{CC73C103-43E8-CE07-8FC6-E1528C8B45D0}"/>
    <pc:docChg chg="modSld">
      <pc:chgData name="Dulangi G.K.N it21277290" userId="S::it21277290@my.sliit.lk::09a696d3-7119-4385-9cbb-8783d7512895" providerId="AD" clId="Web-{CC73C103-43E8-CE07-8FC6-E1528C8B45D0}" dt="2025-04-07T06:03:51.775" v="0"/>
      <pc:docMkLst>
        <pc:docMk/>
      </pc:docMkLst>
      <pc:sldChg chg="delSp">
        <pc:chgData name="Dulangi G.K.N it21277290" userId="S::it21277290@my.sliit.lk::09a696d3-7119-4385-9cbb-8783d7512895" providerId="AD" clId="Web-{CC73C103-43E8-CE07-8FC6-E1528C8B45D0}" dt="2025-04-07T06:03:51.775" v="0"/>
        <pc:sldMkLst>
          <pc:docMk/>
          <pc:sldMk cId="0" sldId="290"/>
        </pc:sldMkLst>
        <pc:picChg chg="del">
          <ac:chgData name="Dulangi G.K.N it21277290" userId="S::it21277290@my.sliit.lk::09a696d3-7119-4385-9cbb-8783d7512895" providerId="AD" clId="Web-{CC73C103-43E8-CE07-8FC6-E1528C8B45D0}" dt="2025-04-07T06:03:51.775" v="0"/>
          <ac:picMkLst>
            <pc:docMk/>
            <pc:sldMk cId="0" sldId="290"/>
            <ac:picMk id="487" creationId="{00000000-0000-0000-0000-000000000000}"/>
          </ac:picMkLst>
        </pc:picChg>
      </pc:sldChg>
    </pc:docChg>
  </pc:docChgLst>
  <pc:docChgLst>
    <pc:chgData name="Dulangi G.K.N it21277290" userId="S::it21277290@my.sliit.lk::09a696d3-7119-4385-9cbb-8783d7512895" providerId="AD" clId="Web-{A3739D46-0A7B-102F-42D9-C08F9403E353}"/>
    <pc:docChg chg="modSld">
      <pc:chgData name="Dulangi G.K.N it21277290" userId="S::it21277290@my.sliit.lk::09a696d3-7119-4385-9cbb-8783d7512895" providerId="AD" clId="Web-{A3739D46-0A7B-102F-42D9-C08F9403E353}" dt="2025-04-07T09:04:58.748" v="5"/>
      <pc:docMkLst>
        <pc:docMk/>
      </pc:docMkLst>
      <pc:sldChg chg="addSp modSp">
        <pc:chgData name="Dulangi G.K.N it21277290" userId="S::it21277290@my.sliit.lk::09a696d3-7119-4385-9cbb-8783d7512895" providerId="AD" clId="Web-{A3739D46-0A7B-102F-42D9-C08F9403E353}" dt="2025-04-07T09:04:58.748" v="5"/>
        <pc:sldMkLst>
          <pc:docMk/>
          <pc:sldMk cId="0" sldId="290"/>
        </pc:sldMkLst>
        <pc:picChg chg="add mod modCrop">
          <ac:chgData name="Dulangi G.K.N it21277290" userId="S::it21277290@my.sliit.lk::09a696d3-7119-4385-9cbb-8783d7512895" providerId="AD" clId="Web-{A3739D46-0A7B-102F-42D9-C08F9403E353}" dt="2025-04-07T09:04:58.748" v="5"/>
          <ac:picMkLst>
            <pc:docMk/>
            <pc:sldMk cId="0" sldId="290"/>
            <ac:picMk id="3" creationId="{80B5B2ED-8B13-89A6-81A4-1D04F8AB2B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fbdfa2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31bfbdfa2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bfbdfa29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31bfbdfa29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bfbdfa29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bfbdfa294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1bfbdfa294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b25b93b03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b25b93b03_5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1b25b93b03_5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bfbdfa294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31bfbdfa294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ef0bc998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ef0bc998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1ef0bc998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b25b93b0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b25b93b03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1b25b93b03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ef0bc99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ef0bc998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1ef0bc998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bfbdfa29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31bfbdfa29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bfbdfa29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bfbdfa294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31bfbdfa294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abf12391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abf12391f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31abf12391f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bb498fae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bb498faef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31bb498faef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bfbdfa294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31bfbdfa294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b25b93b0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1b25b93b03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31b25b93b03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b25b93b0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b25b93b03_4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31b25b93b03_4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bfbdfa29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g31bfbdfa29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4" name="Google Shape;57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bf1239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bf12391f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1abf12391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b9ce2be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b9ce2bef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1b9ce2befc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bf12391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bf12391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1abf12391f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830072" y="1550035"/>
            <a:ext cx="10605000" cy="3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2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 hasCustomPrompt="1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144016" y="1369832"/>
            <a:ext cx="2831400" cy="4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8845422" y="1369832"/>
            <a:ext cx="26670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5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rgbClr val="F3F3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sz="2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www.kaggle.com/datasets/mohamedadlyi/aflw2000-3d/data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hyperlink" Target="https://www.kaggle.com/datasets/ejlok1/toronto-emotional-speech-set-tes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 idx="4294967295"/>
          </p:nvPr>
        </p:nvSpPr>
        <p:spPr>
          <a:xfrm>
            <a:off x="748500" y="364575"/>
            <a:ext cx="10695000" cy="27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4860" b="1" i="0" u="none" strike="noStrike" cap="none">
                <a:solidFill>
                  <a:srgbClr val="009DD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Child-Flourish</a:t>
            </a:r>
            <a:endParaRPr sz="4860" b="1" i="0" u="none" strike="noStrike" cap="none">
              <a:solidFill>
                <a:srgbClr val="009DD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endParaRPr sz="4160" b="1" i="0" u="none" strike="noStrike" cap="none">
              <a:solidFill>
                <a:srgbClr val="0A529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3859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-US" sz="3559" b="1" i="0" u="none" strike="noStrike" cap="none">
                <a:solidFill>
                  <a:srgbClr val="0A529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Integrated Learning, Emotional Intelligence Platform </a:t>
            </a:r>
            <a:endParaRPr sz="3559" b="1" i="0" u="none" strike="noStrike" cap="none">
              <a:solidFill>
                <a:srgbClr val="0A529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2" name="Google Shape;82;p1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-146550" y="0"/>
            <a:ext cx="349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ID : 24-25J-188</a:t>
            </a:r>
            <a:endParaRPr sz="17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637" y="3190875"/>
            <a:ext cx="7938724" cy="26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10991624" y="6481013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11491246" y="6564250"/>
            <a:ext cx="8373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r>
              <a:rPr lang="en-US"/>
              <a:t>/43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25875" y="163600"/>
            <a:ext cx="4571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Gantt Chart</a:t>
            </a:r>
            <a:endParaRPr sz="14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875" y="836100"/>
            <a:ext cx="11476976" cy="53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5751075" y="1960575"/>
            <a:ext cx="58701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Individual  Components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11491239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r>
              <a:rPr lang="en-US"/>
              <a:t>/43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25" y="935275"/>
            <a:ext cx="4777325" cy="47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b="1">
                <a:solidFill>
                  <a:srgbClr val="888888"/>
                </a:solidFill>
              </a:rPr>
              <a:t>Component 1</a:t>
            </a:r>
            <a:r>
              <a:rPr lang="en-US" sz="3200" b="1">
                <a:solidFill>
                  <a:srgbClr val="002060"/>
                </a:solidFill>
              </a:rPr>
              <a:t>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ML based ADHD Likelihood Assignment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IT21295706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210" name="Google Shape;210;p27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11491232" y="6564250"/>
            <a:ext cx="4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l="7294" r="7294"/>
          <a:stretch/>
        </p:blipFill>
        <p:spPr>
          <a:xfrm>
            <a:off x="6747927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923652" y="533525"/>
            <a:ext cx="36036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r>
              <a:rPr lang="en-US"/>
              <a:t>/43</a:t>
            </a:r>
            <a:endParaRPr/>
          </a:p>
        </p:txBody>
      </p:sp>
      <p:sp>
        <p:nvSpPr>
          <p:cNvPr id="219" name="Google Shape;219;p28"/>
          <p:cNvSpPr txBox="1"/>
          <p:nvPr/>
        </p:nvSpPr>
        <p:spPr>
          <a:xfrm>
            <a:off x="923650" y="2023850"/>
            <a:ext cx="9513900" cy="3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699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Early detection of ADHD in children is crucial for timely intervention</a:t>
            </a:r>
            <a:endParaRPr sz="25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8782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Traditional diagnosis methods are time-consuming and often subjective.</a:t>
            </a:r>
            <a:endParaRPr sz="25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8782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Goal is to utilize machine learning to predict the likelihood of ADHD based on behavioral data.</a:t>
            </a:r>
            <a:endParaRPr sz="3100" b="0" i="0" u="none" strike="noStrike" cap="none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1350" y="0"/>
            <a:ext cx="3316825" cy="221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587959" y="319304"/>
            <a:ext cx="33450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Research Gap</a:t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11491245" y="6564250"/>
            <a:ext cx="8067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r>
              <a:rPr lang="en-US"/>
              <a:t>/43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587950" y="1735493"/>
            <a:ext cx="38082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 b="1" i="0" u="sng" strike="noStrike" cap="none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sng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Innovative Data Augmentation</a:t>
            </a: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Holistic Assessment Approach</a:t>
            </a: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Enhanced Accuracy</a:t>
            </a:r>
            <a:endParaRPr sz="2200" b="0" i="0" u="none" strike="noStrike" cap="none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8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29"/>
          <p:cNvGraphicFramePr/>
          <p:nvPr/>
        </p:nvGraphicFramePr>
        <p:xfrm>
          <a:off x="4767414" y="391429"/>
          <a:ext cx="7007600" cy="5597290"/>
        </p:xfrm>
        <a:graphic>
          <a:graphicData uri="http://schemas.openxmlformats.org/drawingml/2006/table">
            <a:tbl>
              <a:tblPr firstRow="1" bandRow="1">
                <a:noFill/>
                <a:tableStyleId>{721DD046-B729-4F2C-B356-FA8F0865EAEE}</a:tableStyleId>
              </a:tblPr>
              <a:tblGrid>
                <a:gridCol w="24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l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</a:rPr>
                        <a:t>A Gamified Learning Tool for Sri Lankan Primary Schools</a:t>
                      </a:r>
                      <a:endParaRPr sz="1400" b="1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5080" lvl="0" indent="0" algn="l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00"/>
                          </a:solidFill>
                        </a:rPr>
                        <a:t>              </a:t>
                      </a:r>
                      <a:r>
                        <a:rPr lang="en-US" sz="1600" b="1" u="none" strike="noStrike" cap="non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</a:rPr>
                        <a:t>[1]</a:t>
                      </a:r>
                      <a:endParaRPr sz="13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chemeClr val="lt1"/>
                          </a:solidFill>
                        </a:rPr>
                        <a:t>Applying machine learning to optimize the predictive model</a:t>
                      </a:r>
                      <a:endParaRPr sz="13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5080" lvl="0" indent="0" algn="ctr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</a:rPr>
                        <a:t>[2]</a:t>
                      </a:r>
                      <a:endParaRPr sz="1300" b="1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025">
                <a:tc>
                  <a:txBody>
                    <a:bodyPr/>
                    <a:lstStyle/>
                    <a:p>
                      <a:pPr marL="92075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 Collection</a:t>
                      </a: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Comprehensive surveys for parents to gather relevant behavioral data</a:t>
                      </a:r>
                      <a:endParaRPr sz="1700" u="none" strike="noStrike" cap="none"/>
                    </a:p>
                  </a:txBody>
                  <a:tcPr marL="0" marR="0" marT="31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875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Early Detection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Identifies children at risk of ADHD early by analyzing behavioral data.</a:t>
                      </a:r>
                      <a:endParaRPr sz="1700" u="none" strike="noStrike" cap="none"/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0300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Personalized Inputs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Allow parents to provide additional textual descriptions of the child's behavior, if received score is lower</a:t>
                      </a:r>
                      <a:endParaRPr sz="1700" u="none" strike="noStrike" cap="none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875">
                <a:tc>
                  <a:txBody>
                    <a:bodyPr/>
                    <a:lstStyle/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Model Development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learning models trained on prepared datasets to predict ADHD likelihood.</a:t>
                      </a:r>
                      <a:endParaRPr sz="1700" u="none" strike="noStrike" cap="none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3" name="Google Shape;233;p2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2791124" y="6527507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r>
              <a:rPr lang="en-US"/>
              <a:t>/43</a:t>
            </a:r>
            <a:endParaRPr/>
          </a:p>
        </p:txBody>
      </p:sp>
      <p:pic>
        <p:nvPicPr>
          <p:cNvPr id="242" name="Google Shape;242;p3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4">
            <a:alphaModFix/>
          </a:blip>
          <a:srcRect l="1105" r="1105"/>
          <a:stretch/>
        </p:blipFill>
        <p:spPr>
          <a:xfrm>
            <a:off x="955475" y="1055775"/>
            <a:ext cx="10535750" cy="53870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681629" y="250025"/>
            <a:ext cx="83958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Progress and Deliverables</a:t>
            </a:r>
            <a:endParaRPr sz="43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1"/>
          </p:nvPr>
        </p:nvSpPr>
        <p:spPr>
          <a:xfrm>
            <a:off x="524600" y="2127237"/>
            <a:ext cx="5686200" cy="291387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ML-based self-efficiency test</a:t>
            </a: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endParaRPr lang="en-US"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>
              <a:lnSpc>
                <a:spcPct val="100000"/>
              </a:lnSpc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DASS Prediction(Depression, Stress, </a:t>
            </a:r>
            <a:r>
              <a:rPr lang="en-US" sz="2200" err="1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Anxitey</a:t>
            </a: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11567442" y="6564250"/>
            <a:ext cx="732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r>
              <a:rPr lang="en-US"/>
              <a:t>/43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21235"/>
          <a:stretch/>
        </p:blipFill>
        <p:spPr>
          <a:xfrm>
            <a:off x="4840375" y="4461500"/>
            <a:ext cx="1411576" cy="15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6" name="Google Shape;256;p31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806825" y="1111750"/>
            <a:ext cx="11228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</a:t>
            </a:r>
            <a:r>
              <a:rPr lang="en-US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</a:t>
            </a: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</a:t>
            </a:r>
            <a:endParaRPr sz="2400"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59" name="Google Shape;259;p31"/>
          <p:cNvCxnSpPr/>
          <p:nvPr/>
        </p:nvCxnSpPr>
        <p:spPr>
          <a:xfrm>
            <a:off x="6392975" y="1392275"/>
            <a:ext cx="56100" cy="38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1"/>
          <p:cNvSpPr txBox="1"/>
          <p:nvPr/>
        </p:nvSpPr>
        <p:spPr>
          <a:xfrm>
            <a:off x="6813425" y="1948219"/>
            <a:ext cx="5221800" cy="174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ADHD </a:t>
            </a:r>
            <a:r>
              <a:rPr lang="en-US" sz="2200" err="1">
                <a:solidFill>
                  <a:srgbClr val="0A5294"/>
                </a:solidFill>
              </a:rPr>
              <a:t>questionaire</a:t>
            </a:r>
            <a:r>
              <a:rPr lang="en-US" sz="2200">
                <a:solidFill>
                  <a:srgbClr val="0A5294"/>
                </a:solidFill>
              </a:rPr>
              <a:t> based prediction</a:t>
            </a:r>
          </a:p>
          <a:p>
            <a:pPr marL="889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</a:pP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LLM agentic based ADHD  Symptoms analyzer</a:t>
            </a: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9825" y="4750775"/>
            <a:ext cx="1319900" cy="14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7325" y="4461500"/>
            <a:ext cx="804900" cy="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r>
              <a:rPr lang="en-US"/>
              <a:t>/43</a:t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1" name="Google Shape;271;p3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4"/>
          <a:srcRect/>
          <a:stretch/>
        </p:blipFill>
        <p:spPr>
          <a:xfrm>
            <a:off x="6162850" y="1902694"/>
            <a:ext cx="5843626" cy="313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5"/>
          <a:srcRect/>
          <a:stretch/>
        </p:blipFill>
        <p:spPr>
          <a:xfrm>
            <a:off x="180275" y="1898827"/>
            <a:ext cx="5858050" cy="314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1796196" y="5462825"/>
            <a:ext cx="2626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General self efficiency test</a:t>
            </a:r>
            <a:endParaRPr lang="en-US" sz="2500" b="1">
              <a:solidFill>
                <a:srgbClr val="002060"/>
              </a:solidFill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7455771" y="5462825"/>
            <a:ext cx="2626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DAS model </a:t>
            </a:r>
            <a:r>
              <a:rPr lang="en-US" sz="1300" b="1" err="1">
                <a:solidFill>
                  <a:schemeClr val="dk1"/>
                </a:solidFill>
              </a:rPr>
              <a:t>tranning</a:t>
            </a:r>
            <a:endParaRPr lang="en-US" sz="2500" b="1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/>
        </p:nvSpPr>
        <p:spPr>
          <a:xfrm>
            <a:off x="97075" y="261975"/>
            <a:ext cx="7695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Work Breakdown Structure</a:t>
            </a:r>
            <a:endParaRPr sz="14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 txBox="1">
            <a:spLocks noGrp="1"/>
          </p:cNvSpPr>
          <p:nvPr>
            <p:ph type="sldNum" idx="12"/>
          </p:nvPr>
        </p:nvSpPr>
        <p:spPr>
          <a:xfrm>
            <a:off x="11491254" y="6564250"/>
            <a:ext cx="10242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r>
              <a:rPr lang="en-US"/>
              <a:t>/43</a:t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388" y="1157025"/>
            <a:ext cx="11035633" cy="498004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b="1">
                <a:solidFill>
                  <a:srgbClr val="888888"/>
                </a:solidFill>
              </a:rPr>
              <a:t>Component 2</a:t>
            </a:r>
            <a:r>
              <a:rPr lang="en-US" sz="3200" b="1">
                <a:solidFill>
                  <a:srgbClr val="002060"/>
                </a:solidFill>
              </a:rPr>
              <a:t> 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Emotional Analysis Tool (EmoGauge)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IT21293894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r>
              <a:rPr lang="en-US" sz="2200" b="1" i="1">
                <a:solidFill>
                  <a:srgbClr val="0A0404"/>
                </a:solidFill>
              </a:rPr>
              <a:t> </a:t>
            </a:r>
            <a:br>
              <a:rPr lang="en-US"/>
            </a:br>
            <a:endParaRPr sz="2200"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l="4236" r="4237"/>
          <a:stretch/>
        </p:blipFill>
        <p:spPr>
          <a:xfrm>
            <a:off x="5311702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94" name="Google Shape;294;p34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3F3F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76057" y="267150"/>
            <a:ext cx="4610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11491245" y="6564250"/>
            <a:ext cx="8034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/43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0"/>
            <a:ext cx="12192000" cy="64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t="7162" b="7161"/>
          <a:stretch/>
        </p:blipFill>
        <p:spPr>
          <a:xfrm>
            <a:off x="533656" y="2486457"/>
            <a:ext cx="1140869" cy="1466138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l="3847" r="3847"/>
          <a:stretch/>
        </p:blipFill>
        <p:spPr>
          <a:xfrm>
            <a:off x="2331400" y="2505900"/>
            <a:ext cx="1230400" cy="136287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t="1511" b="1503"/>
          <a:stretch/>
        </p:blipFill>
        <p:spPr>
          <a:xfrm>
            <a:off x="7361025" y="3384563"/>
            <a:ext cx="1381499" cy="136287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7" descr="A person smiling for a pictur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415550" t="-116680" r="-415550" b="116680"/>
          <a:stretch/>
        </p:blipFill>
        <p:spPr>
          <a:xfrm>
            <a:off x="10462975" y="3229675"/>
            <a:ext cx="1086375" cy="1466150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7"/>
          <p:cNvSpPr txBox="1"/>
          <p:nvPr/>
        </p:nvSpPr>
        <p:spPr>
          <a:xfrm>
            <a:off x="199887" y="4349550"/>
            <a:ext cx="18084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Prof.Pradeep Abeygunawardhana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10004579" y="4846959"/>
            <a:ext cx="19149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 Dulangi G.K.N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IT21277290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77 0431140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it21277290@my.sliit.lk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260275" y="4241700"/>
            <a:ext cx="1381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CO – 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200829" y="1856891"/>
            <a:ext cx="1925100" cy="1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IT21295706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LEADER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772256676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it21295706@my.sliit.lk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077236" y="4834509"/>
            <a:ext cx="21723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IT21302626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70 594 5095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it21302626@my.sliit.lk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9879921" y="1856908"/>
            <a:ext cx="18951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IT21293894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71 088 8133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it21293894@my.sliit.lk</a:t>
            </a:r>
            <a:endParaRPr sz="95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30107" y="485325"/>
            <a:ext cx="4610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Our Team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6325" y="267150"/>
            <a:ext cx="190500" cy="63101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9">
            <a:alphaModFix/>
          </a:blip>
          <a:srcRect t="3847" b="3847"/>
          <a:stretch/>
        </p:blipFill>
        <p:spPr>
          <a:xfrm>
            <a:off x="4111725" y="2505888"/>
            <a:ext cx="1230399" cy="136287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p17"/>
          <p:cNvSpPr txBox="1"/>
          <p:nvPr/>
        </p:nvSpPr>
        <p:spPr>
          <a:xfrm>
            <a:off x="3960627" y="4241712"/>
            <a:ext cx="1381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Dr.Nilushi Weerapperuma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EXTERNAL 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36725" y="319900"/>
            <a:ext cx="1552326" cy="136287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62975" y="3220050"/>
            <a:ext cx="1099599" cy="146614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12">
            <a:alphaModFix/>
          </a:blip>
          <a:srcRect l="21925" r="21924"/>
          <a:stretch/>
        </p:blipFill>
        <p:spPr>
          <a:xfrm>
            <a:off x="7691950" y="308275"/>
            <a:ext cx="966724" cy="146615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782728" y="481475"/>
            <a:ext cx="4178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ldNum" idx="12"/>
          </p:nvPr>
        </p:nvSpPr>
        <p:spPr>
          <a:xfrm>
            <a:off x="11491245" y="6564250"/>
            <a:ext cx="8067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r>
              <a:rPr lang="en-US"/>
              <a:t>/43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782725" y="1636563"/>
            <a:ext cx="7585500" cy="3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57200" lvl="0" indent="-381000" algn="l" rtl="0"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>
                <a:solidFill>
                  <a:srgbClr val="002060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Provide an indication of the likelihood of Autism Spectrum Disorder (ASD) by measuring flat affect in children aged 8 to 11.</a:t>
            </a:r>
            <a:endParaRPr sz="2400">
              <a:solidFill>
                <a:srgbClr val="002060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n-US" sz="2400">
                <a:solidFill>
                  <a:srgbClr val="002060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Flat affect is </a:t>
            </a: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 symptom where a person doesn't express emotions in the same way as others.</a:t>
            </a:r>
            <a:endParaRPr sz="240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243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By using an emotion detection approach</a:t>
            </a: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facial expressions are analyzed to identify flat affect.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1075" y="2216150"/>
            <a:ext cx="3550801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668010" y="330940"/>
            <a:ext cx="37281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Research Gap</a:t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11491239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r>
              <a:rPr lang="en-US"/>
              <a:t>/43</a:t>
            </a:r>
            <a:endParaRPr/>
          </a:p>
        </p:txBody>
      </p:sp>
      <p:graphicFrame>
        <p:nvGraphicFramePr>
          <p:cNvPr id="313" name="Google Shape;313;p36"/>
          <p:cNvGraphicFramePr/>
          <p:nvPr/>
        </p:nvGraphicFramePr>
        <p:xfrm>
          <a:off x="4767414" y="187879"/>
          <a:ext cx="7007600" cy="6045565"/>
        </p:xfrm>
        <a:graphic>
          <a:graphicData uri="http://schemas.openxmlformats.org/drawingml/2006/table">
            <a:tbl>
              <a:tblPr firstRow="1" bandRow="1">
                <a:noFill/>
                <a:tableStyleId>{721DD046-B729-4F2C-B356-FA8F0865EAEE}</a:tableStyleId>
              </a:tblPr>
              <a:tblGrid>
                <a:gridCol w="24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135890" marR="126362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Quantifying facial expression - related children with ASD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83868" marR="126362" lvl="0" indent="-34797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]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Facial</a:t>
                      </a: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emotion recognition children with ASD</a:t>
                      </a:r>
                      <a:endParaRPr sz="13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         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</a:rPr>
                        <a:t>[4]</a:t>
                      </a:r>
                      <a:endParaRPr sz="13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00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Provides real-time tracking of children's facial expressions to determine their emotional states.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000">
                <a:tc>
                  <a:txBody>
                    <a:bodyPr/>
                    <a:lstStyle/>
                    <a:p>
                      <a:pPr marL="0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Mechanisms to measure children's attentiveness through video monitoring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325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Tracks and evaluates children's facial expressions to determine their emotional states.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6525">
                <a:tc>
                  <a:txBody>
                    <a:bodyPr/>
                    <a:lstStyle/>
                    <a:p>
                      <a:pPr marL="0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Uses scenarios and contexts to evaluate children's facial expressions and emotional responses</a:t>
                      </a:r>
                      <a:endParaRPr sz="1600" u="none" strike="noStrike" cap="none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4" name="Google Shape;314;p36"/>
          <p:cNvSpPr txBox="1"/>
          <p:nvPr/>
        </p:nvSpPr>
        <p:spPr>
          <a:xfrm>
            <a:off x="587950" y="1600793"/>
            <a:ext cx="3808200" cy="4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Accurately track focus in real time.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Monitor session engagement and enhance the accuracy of flat affect.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97790" lvl="0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Use the flat affect emotion model to detect emotions.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8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11491241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r>
              <a:rPr lang="en-US"/>
              <a:t>/43</a:t>
            </a: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75" y="1731175"/>
            <a:ext cx="11811949" cy="3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681629" y="250025"/>
            <a:ext cx="83958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Progress and Deliverables</a:t>
            </a:r>
            <a:endParaRPr sz="4300"/>
          </a:p>
        </p:txBody>
      </p:sp>
      <p:sp>
        <p:nvSpPr>
          <p:cNvPr id="334" name="Google Shape;334;p38"/>
          <p:cNvSpPr txBox="1">
            <a:spLocks noGrp="1"/>
          </p:cNvSpPr>
          <p:nvPr>
            <p:ph type="body" idx="1"/>
          </p:nvPr>
        </p:nvSpPr>
        <p:spPr>
          <a:xfrm>
            <a:off x="565625" y="2292875"/>
            <a:ext cx="5313600" cy="355712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Head Pose Detection Model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Attentiveness Detection Model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73865"/>
                </a:solidFill>
                <a:latin typeface="Arial"/>
                <a:ea typeface="Arial"/>
                <a:cs typeface="Arial"/>
                <a:sym typeface="Arial"/>
              </a:rPr>
              <a:t>In-Progress Task</a:t>
            </a:r>
            <a:endParaRPr sz="2200">
              <a:solidFill>
                <a:srgbClr val="0738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Emotion Detection Model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 txBox="1">
            <a:spLocks noGrp="1"/>
          </p:cNvSpPr>
          <p:nvPr>
            <p:ph type="sldNum" idx="12"/>
          </p:nvPr>
        </p:nvSpPr>
        <p:spPr>
          <a:xfrm>
            <a:off x="11567442" y="6564250"/>
            <a:ext cx="732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r>
              <a:rPr lang="en-US"/>
              <a:t>/43</a:t>
            </a: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 b="21235"/>
          <a:stretch/>
        </p:blipFill>
        <p:spPr>
          <a:xfrm>
            <a:off x="4840375" y="4461500"/>
            <a:ext cx="1411576" cy="15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8" name="Google Shape;338;p38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340" name="Google Shape;340;p38"/>
          <p:cNvSpPr txBox="1"/>
          <p:nvPr/>
        </p:nvSpPr>
        <p:spPr>
          <a:xfrm>
            <a:off x="806825" y="1392275"/>
            <a:ext cx="11228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</a:t>
            </a:r>
            <a:r>
              <a:rPr lang="en-US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</a:t>
            </a: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</a:t>
            </a:r>
            <a:endParaRPr sz="2400"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41" name="Google Shape;341;p38"/>
          <p:cNvCxnSpPr/>
          <p:nvPr/>
        </p:nvCxnSpPr>
        <p:spPr>
          <a:xfrm>
            <a:off x="6392975" y="1392275"/>
            <a:ext cx="56100" cy="38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38"/>
          <p:cNvSpPr txBox="1"/>
          <p:nvPr/>
        </p:nvSpPr>
        <p:spPr>
          <a:xfrm>
            <a:off x="6813425" y="2069675"/>
            <a:ext cx="5221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Realistic Synthetic Emotion Data Generation for children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Development of Flat Affect Detection Approach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Integration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Final Report Generation</a:t>
            </a:r>
            <a:endParaRPr sz="2200">
              <a:solidFill>
                <a:srgbClr val="0A5294"/>
              </a:solidFill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9825" y="4750775"/>
            <a:ext cx="1319900" cy="14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7325" y="4461500"/>
            <a:ext cx="804900" cy="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r>
              <a:rPr lang="en-US"/>
              <a:t>/43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3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1796196" y="5143850"/>
            <a:ext cx="262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Test attentiveness Model </a:t>
            </a:r>
            <a:endParaRPr sz="2500" b="1">
              <a:solidFill>
                <a:srgbClr val="002060"/>
              </a:solidFill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7324875" y="5143850"/>
            <a:ext cx="387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Test real focused video for Head Pose</a:t>
            </a:r>
            <a:endParaRPr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764175"/>
            <a:ext cx="5956550" cy="29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00" y="1764175"/>
            <a:ext cx="5791201" cy="29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r>
              <a:rPr lang="en-US"/>
              <a:t>/43</a:t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67" name="Google Shape;367;p4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2069800" y="5433825"/>
            <a:ext cx="303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Model Confusion Metrics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8002925" y="5433825"/>
            <a:ext cx="3033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Accuracy of our model on train data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425" y="1658675"/>
            <a:ext cx="5744174" cy="34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0" y="1658675"/>
            <a:ext cx="6048600" cy="34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/>
        </p:nvSpPr>
        <p:spPr>
          <a:xfrm>
            <a:off x="223350" y="168025"/>
            <a:ext cx="6903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Work Breakdown Structure</a:t>
            </a:r>
            <a:endParaRPr sz="14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57025"/>
            <a:ext cx="11887202" cy="507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r>
              <a:rPr lang="en-US"/>
              <a:t>/43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b="1">
                <a:solidFill>
                  <a:srgbClr val="888888"/>
                </a:solidFill>
              </a:rPr>
              <a:t>Component 3</a:t>
            </a:r>
            <a:r>
              <a:rPr lang="en-US" sz="3200" b="1">
                <a:solidFill>
                  <a:srgbClr val="002060"/>
                </a:solidFill>
              </a:rPr>
              <a:t> 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Interactive Narrative Builder (StoryCraft)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IT21302626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3">
            <a:alphaModFix/>
          </a:blip>
          <a:srcRect l="826" r="826"/>
          <a:stretch/>
        </p:blipFill>
        <p:spPr>
          <a:xfrm>
            <a:off x="5311702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90" name="Google Shape;390;p42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>
            <a:spLocks noGrp="1"/>
          </p:cNvSpPr>
          <p:nvPr>
            <p:ph type="title"/>
          </p:nvPr>
        </p:nvSpPr>
        <p:spPr>
          <a:xfrm>
            <a:off x="619177" y="689150"/>
            <a:ext cx="37188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sldNum" idx="12"/>
          </p:nvPr>
        </p:nvSpPr>
        <p:spPr>
          <a:xfrm>
            <a:off x="11491250" y="6564250"/>
            <a:ext cx="9225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r>
              <a:rPr lang="en-US"/>
              <a:t>/43</a:t>
            </a:r>
            <a:endParaRPr/>
          </a:p>
        </p:txBody>
      </p:sp>
      <p:sp>
        <p:nvSpPr>
          <p:cNvPr id="397" name="Google Shape;397;p43"/>
          <p:cNvSpPr txBox="1"/>
          <p:nvPr/>
        </p:nvSpPr>
        <p:spPr>
          <a:xfrm>
            <a:off x="474200" y="1873949"/>
            <a:ext cx="115194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A5294"/>
              </a:buClr>
              <a:buSzPts val="2000"/>
              <a:buChar char="●"/>
            </a:pPr>
            <a:r>
              <a:rPr lang="en-US" sz="2000">
                <a:solidFill>
                  <a:srgbClr val="0A5294"/>
                </a:solidFill>
              </a:rPr>
              <a:t>Utilizes voice-based storytelling to assess children's cognitive development through their narration.</a:t>
            </a:r>
            <a:endParaRPr sz="2000">
              <a:solidFill>
                <a:srgbClr val="0A5294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000"/>
              <a:buChar char="●"/>
            </a:pPr>
            <a:r>
              <a:rPr lang="en-US" sz="2000">
                <a:solidFill>
                  <a:srgbClr val="0A5294"/>
                </a:solidFill>
              </a:rPr>
              <a:t>Analyzes speech features and emotional context to evaluate children's narrative abilities, emotional responses, and flat affect, which is commonly observed in individuals with Autism Spectrum Disorder (ASD).</a:t>
            </a:r>
            <a:endParaRPr sz="2000">
              <a:solidFill>
                <a:srgbClr val="0A5294"/>
              </a:solidFill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000"/>
              <a:buChar char="●"/>
            </a:pPr>
            <a:r>
              <a:rPr lang="en-US" sz="2000">
                <a:solidFill>
                  <a:srgbClr val="0A5294"/>
                </a:solidFill>
              </a:rPr>
              <a:t>Designed for children aged 8 to 11, it supports educational development by enhancing their narrative and communication skills.</a:t>
            </a:r>
            <a:endParaRPr sz="2000">
              <a:solidFill>
                <a:srgbClr val="0A5294"/>
              </a:solidFill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400" name="Google Shape;400;p4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5950" y="0"/>
            <a:ext cx="2626050" cy="175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>
            <a:spLocks noGrp="1"/>
          </p:cNvSpPr>
          <p:nvPr>
            <p:ph type="title"/>
          </p:nvPr>
        </p:nvSpPr>
        <p:spPr>
          <a:xfrm>
            <a:off x="457485" y="299640"/>
            <a:ext cx="38082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Research Gap</a:t>
            </a: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44"/>
          <p:cNvSpPr txBox="1">
            <a:spLocks noGrp="1"/>
          </p:cNvSpPr>
          <p:nvPr>
            <p:ph type="sldNum" idx="12"/>
          </p:nvPr>
        </p:nvSpPr>
        <p:spPr>
          <a:xfrm>
            <a:off x="11491251" y="6564250"/>
            <a:ext cx="9510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r>
              <a:rPr lang="en-US"/>
              <a:t>/43</a:t>
            </a:r>
            <a:endParaRPr/>
          </a:p>
        </p:txBody>
      </p:sp>
      <p:graphicFrame>
        <p:nvGraphicFramePr>
          <p:cNvPr id="409" name="Google Shape;409;p44"/>
          <p:cNvGraphicFramePr/>
          <p:nvPr/>
        </p:nvGraphicFramePr>
        <p:xfrm>
          <a:off x="4550639" y="299642"/>
          <a:ext cx="7558625" cy="5954750"/>
        </p:xfrm>
        <a:graphic>
          <a:graphicData uri="http://schemas.openxmlformats.org/drawingml/2006/table">
            <a:tbl>
              <a:tblPr firstRow="1" bandRow="1">
                <a:noFill/>
                <a:tableStyleId>{721DD046-B729-4F2C-B356-FA8F0865EAEE}</a:tableStyleId>
              </a:tblPr>
              <a:tblGrid>
                <a:gridCol w="242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483868" marR="126362" lvl="0" indent="-34797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Nature-Based Early Childhood Education and Children’s Social, Emotional, and Cognitive Development: A Mixed-Methods Systematic Review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83868" marR="126362" lvl="0" indent="-34797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            </a:t>
                      </a: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]</a:t>
                      </a:r>
                      <a:endParaRPr sz="13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 Automatic Detection of Autism Spectrum Disorder in Children Using Acoustic and Text Features from Brief Natural Conversations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             </a:t>
                      </a:r>
                      <a:r>
                        <a:rPr lang="en-US" sz="1300" b="1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]</a:t>
                      </a:r>
                      <a:endParaRPr sz="13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275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Cognitive development through storytelling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 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75">
                <a:tc>
                  <a:txBody>
                    <a:bodyPr/>
                    <a:lstStyle/>
                    <a:p>
                      <a:pPr marL="92075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Speech-to-text and voice emotion recognition 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   X</a:t>
                      </a:r>
                      <a:endParaRPr sz="2800" b="1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b="1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150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Detection of ASD using advanced analysis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850">
                <a:tc>
                  <a:txBody>
                    <a:bodyPr/>
                    <a:lstStyle/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Integration of storytelling, likelihood, and education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0" name="Google Shape;410;p44"/>
          <p:cNvSpPr txBox="1"/>
          <p:nvPr/>
        </p:nvSpPr>
        <p:spPr>
          <a:xfrm>
            <a:off x="457475" y="1150900"/>
            <a:ext cx="3938700" cy="46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Integration of Cognitive and Emotional Assessment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Speech Feature Analysis for ASD likelihood 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Real-Time Story Comparison with Reference Stories.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Voice Emotion Analysis in Storytelling Contex (Flat affect)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44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923651" y="506100"/>
            <a:ext cx="3776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923650" y="1620350"/>
            <a:ext cx="10009800" cy="3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175" rIns="0" bIns="0" anchor="t" anchorCtr="0">
            <a:spAutoFit/>
          </a:bodyPr>
          <a:lstStyle/>
          <a:p>
            <a:pPr marL="356870" marR="0" lvl="0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 Sri Lanka, parents face difficulties balancing work responsibilities with the time required for their children’s early education and development.</a:t>
            </a:r>
            <a:endParaRPr sz="24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need for improved methods to identify and support children with Autism Spectrum Disorder (ASD) and ADHD.</a:t>
            </a:r>
            <a:endParaRPr sz="24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There is a growing recognition of the need for innovative educational tools that enhance literacy and cognitive development.</a:t>
            </a:r>
            <a:endParaRPr sz="24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•"/>
            </a:pPr>
            <a:r>
              <a:rPr lang="en-US"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Sri Lankan parents would benefit from flexible, adaptive educational solutions that address both developmental and educational needs.</a:t>
            </a:r>
            <a:endParaRPr sz="24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11567437" y="6564250"/>
            <a:ext cx="624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r>
              <a:rPr lang="en-US"/>
              <a:t>/43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2250" y="0"/>
            <a:ext cx="2089749" cy="18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419" name="Google Shape;419;p45"/>
          <p:cNvSpPr txBox="1">
            <a:spLocks noGrp="1"/>
          </p:cNvSpPr>
          <p:nvPr>
            <p:ph type="sldNum" idx="12"/>
          </p:nvPr>
        </p:nvSpPr>
        <p:spPr>
          <a:xfrm>
            <a:off x="11491241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r>
              <a:rPr lang="en-US"/>
              <a:t>/43</a:t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45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850" y="1076525"/>
            <a:ext cx="9208305" cy="51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>
            <a:spLocks noGrp="1"/>
          </p:cNvSpPr>
          <p:nvPr>
            <p:ph type="title"/>
          </p:nvPr>
        </p:nvSpPr>
        <p:spPr>
          <a:xfrm>
            <a:off x="681629" y="250025"/>
            <a:ext cx="83958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Progress and Deliverables</a:t>
            </a:r>
            <a:endParaRPr sz="4300"/>
          </a:p>
        </p:txBody>
      </p:sp>
      <p:sp>
        <p:nvSpPr>
          <p:cNvPr id="430" name="Google Shape;430;p46"/>
          <p:cNvSpPr txBox="1">
            <a:spLocks noGrp="1"/>
          </p:cNvSpPr>
          <p:nvPr>
            <p:ph type="body" idx="1"/>
          </p:nvPr>
        </p:nvSpPr>
        <p:spPr>
          <a:xfrm>
            <a:off x="565625" y="2292875"/>
            <a:ext cx="5313600" cy="23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Voice Emotion Classification (6 - class Classification and 3 - class Classification)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Statistical Approach for ASD detection</a:t>
            </a:r>
            <a:endParaRPr sz="22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6"/>
          <p:cNvSpPr txBox="1">
            <a:spLocks noGrp="1"/>
          </p:cNvSpPr>
          <p:nvPr>
            <p:ph type="sldNum" idx="12"/>
          </p:nvPr>
        </p:nvSpPr>
        <p:spPr>
          <a:xfrm>
            <a:off x="11567442" y="6564250"/>
            <a:ext cx="732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r>
              <a:rPr lang="en-US"/>
              <a:t>/43</a:t>
            </a: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 b="21235"/>
          <a:stretch/>
        </p:blipFill>
        <p:spPr>
          <a:xfrm>
            <a:off x="4840375" y="4461500"/>
            <a:ext cx="1411576" cy="159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436" name="Google Shape;436;p46"/>
          <p:cNvSpPr txBox="1"/>
          <p:nvPr/>
        </p:nvSpPr>
        <p:spPr>
          <a:xfrm>
            <a:off x="806825" y="1392275"/>
            <a:ext cx="11228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</a:t>
            </a:r>
            <a:r>
              <a:rPr lang="en-US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</a:t>
            </a: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</a:t>
            </a:r>
            <a:endParaRPr sz="2400"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37" name="Google Shape;437;p46"/>
          <p:cNvCxnSpPr/>
          <p:nvPr/>
        </p:nvCxnSpPr>
        <p:spPr>
          <a:xfrm>
            <a:off x="6392975" y="1392275"/>
            <a:ext cx="56100" cy="38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6"/>
          <p:cNvSpPr txBox="1"/>
          <p:nvPr/>
        </p:nvSpPr>
        <p:spPr>
          <a:xfrm>
            <a:off x="6813425" y="2069675"/>
            <a:ext cx="52218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Voice to Text Conversion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Text-Based Story Analysis Compared with Original Story 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Text Content Emotional Detection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Decision-Making Algorithm </a:t>
            </a:r>
            <a:endParaRPr sz="2200">
              <a:solidFill>
                <a:srgbClr val="0A5294"/>
              </a:solidFill>
            </a:endParaRPr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9825" y="4750775"/>
            <a:ext cx="1319900" cy="14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7325" y="4461500"/>
            <a:ext cx="804900" cy="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447" name="Google Shape;447;p47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r>
              <a:rPr lang="en-US"/>
              <a:t>/43</a:t>
            </a:r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r="734" b="5338"/>
          <a:stretch/>
        </p:blipFill>
        <p:spPr>
          <a:xfrm>
            <a:off x="576250" y="1254700"/>
            <a:ext cx="5421581" cy="40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7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47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452" name="Google Shape;452;p47"/>
          <p:cNvSpPr txBox="1"/>
          <p:nvPr/>
        </p:nvSpPr>
        <p:spPr>
          <a:xfrm>
            <a:off x="1796196" y="5462825"/>
            <a:ext cx="262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Speech emotion wave plotting</a:t>
            </a:r>
            <a:endParaRPr sz="2500" b="1">
              <a:solidFill>
                <a:srgbClr val="002060"/>
              </a:solidFill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7741950" y="5462825"/>
            <a:ext cx="3033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Accuracy of our model on train &amp; test data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454" name="Google Shape;4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274465"/>
            <a:ext cx="5941302" cy="40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461" name="Google Shape;461;p48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r>
              <a:rPr lang="en-US"/>
              <a:t>/43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4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465" name="Google Shape;465;p48"/>
          <p:cNvSpPr txBox="1"/>
          <p:nvPr/>
        </p:nvSpPr>
        <p:spPr>
          <a:xfrm>
            <a:off x="2069800" y="5433825"/>
            <a:ext cx="303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Model Performance Metrics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50" y="1225700"/>
            <a:ext cx="5763674" cy="40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8002925" y="5433825"/>
            <a:ext cx="3033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Voice Emotions Detection Results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pic>
        <p:nvPicPr>
          <p:cNvPr id="468" name="Google Shape;468;p48"/>
          <p:cNvPicPr preferRelativeResize="0"/>
          <p:nvPr/>
        </p:nvPicPr>
        <p:blipFill rotWithShape="1">
          <a:blip r:embed="rId5">
            <a:alphaModFix/>
          </a:blip>
          <a:srcRect r="35329"/>
          <a:stretch/>
        </p:blipFill>
        <p:spPr>
          <a:xfrm>
            <a:off x="6506825" y="1225700"/>
            <a:ext cx="5428699" cy="40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sldNum" idx="12"/>
          </p:nvPr>
        </p:nvSpPr>
        <p:spPr>
          <a:xfrm>
            <a:off x="11491244" y="6564250"/>
            <a:ext cx="7662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r>
              <a:rPr lang="en-US"/>
              <a:t>/43</a:t>
            </a:r>
            <a:endParaRPr/>
          </a:p>
        </p:txBody>
      </p:sp>
      <p:sp>
        <p:nvSpPr>
          <p:cNvPr id="474" name="Google Shape;474;p49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3150" y="246300"/>
            <a:ext cx="735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Work Breakdown Structure</a:t>
            </a:r>
            <a:endParaRPr sz="14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0975"/>
            <a:ext cx="12191999" cy="51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32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32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b="1">
                <a:solidFill>
                  <a:srgbClr val="002060"/>
                </a:solidFill>
              </a:rPr>
              <a:t>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 b="1">
                <a:solidFill>
                  <a:srgbClr val="888888"/>
                </a:solidFill>
              </a:rPr>
              <a:t>Component 4</a:t>
            </a:r>
            <a:r>
              <a:rPr lang="en-US" sz="3200" b="1">
                <a:solidFill>
                  <a:srgbClr val="002060"/>
                </a:solidFill>
              </a:rPr>
              <a:t>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Automated Educational Assessment System for Cognitive Development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484" name="Google Shape;484;p50"/>
          <p:cNvSpPr txBox="1">
            <a:spLocks noGrp="1"/>
          </p:cNvSpPr>
          <p:nvPr>
            <p:ph type="body" idx="1"/>
          </p:nvPr>
        </p:nvSpPr>
        <p:spPr>
          <a:xfrm>
            <a:off x="296730" y="3539050"/>
            <a:ext cx="62196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sz="3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IT21277290</a:t>
            </a:r>
            <a:endParaRPr sz="37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sz="3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Dulangi G.K.N</a:t>
            </a:r>
            <a:endParaRPr sz="37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485" name="Google Shape;485;p5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Google Shape;389;p42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80B5B2ED-8B13-89A6-81A4-1D04F8AB2BFA}"/>
              </a:ext>
            </a:extLst>
          </p:cNvPr>
          <p:cNvPicPr preferRelativeResize="0"/>
          <p:nvPr/>
        </p:nvPicPr>
        <p:blipFill rotWithShape="1">
          <a:blip r:embed="rId4"/>
          <a:srcRect t="6271" b="18814"/>
          <a:stretch/>
        </p:blipFill>
        <p:spPr>
          <a:xfrm>
            <a:off x="5311702" y="10"/>
            <a:ext cx="6878775" cy="6870895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923650" y="533525"/>
            <a:ext cx="35475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sldNum" idx="12"/>
          </p:nvPr>
        </p:nvSpPr>
        <p:spPr>
          <a:xfrm>
            <a:off x="11491238" y="6564250"/>
            <a:ext cx="627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r>
              <a:rPr lang="en-US"/>
              <a:t>/43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520250" y="1690655"/>
            <a:ext cx="94044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This is focusing on enhancing children’s learning through personalized assessments while also identifying potential cognitive and emotional challenges like ADHD , ADD likelihood</a:t>
            </a:r>
            <a:endParaRPr sz="31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497" name="Google Shape;497;p5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 rotWithShape="1">
          <a:blip r:embed="rId4">
            <a:alphaModFix/>
          </a:blip>
          <a:srcRect l="11820" t="14180" r="-11820" b="-14179"/>
          <a:stretch/>
        </p:blipFill>
        <p:spPr>
          <a:xfrm>
            <a:off x="6286500" y="3670050"/>
            <a:ext cx="4009350" cy="26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467409" y="315290"/>
            <a:ext cx="35358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Research Gap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ldNum" idx="12"/>
          </p:nvPr>
        </p:nvSpPr>
        <p:spPr>
          <a:xfrm>
            <a:off x="11491238" y="6564250"/>
            <a:ext cx="6105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r>
              <a:rPr lang="en-US"/>
              <a:t>/43</a:t>
            </a:r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9711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graphicFrame>
        <p:nvGraphicFramePr>
          <p:cNvPr id="506" name="Google Shape;506;p52"/>
          <p:cNvGraphicFramePr/>
          <p:nvPr/>
        </p:nvGraphicFramePr>
        <p:xfrm>
          <a:off x="4411789" y="127917"/>
          <a:ext cx="7640525" cy="6300845"/>
        </p:xfrm>
        <a:graphic>
          <a:graphicData uri="http://schemas.openxmlformats.org/drawingml/2006/table">
            <a:tbl>
              <a:tblPr firstRow="1" bandRow="1">
                <a:noFill/>
                <a:tableStyleId>{721DD046-B729-4F2C-B356-FA8F0865EAEE}</a:tableStyleId>
              </a:tblPr>
              <a:tblGrid>
                <a:gridCol w="279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Implementation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and assessment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of the automatic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generation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83868" marR="126362" lvl="0" indent="-347978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A Question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Generation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Engine for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Educational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Assesment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Based on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Domain</a:t>
                      </a:r>
                      <a:endParaRPr sz="16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</a:rPr>
                        <a:t>Ontologies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5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350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generates personalized questions tailored to each child's individual learning needs, ensuring a unique and customized assessment experience.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575">
                <a:tc>
                  <a:txBody>
                    <a:bodyPr/>
                    <a:lstStyle/>
                    <a:p>
                      <a:pPr marL="92075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Incorporates Retrieval Augmented Generation (RAG) for personalized question generation.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7800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Automatically generate relevant and challenging questions, adapting to the child's progress and learning level.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Calculate a score and Real time feedback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486407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7" name="Google Shape;507;p52"/>
          <p:cNvSpPr txBox="1"/>
          <p:nvPr/>
        </p:nvSpPr>
        <p:spPr>
          <a:xfrm>
            <a:off x="467388" y="1462343"/>
            <a:ext cx="3808200" cy="3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sng" strike="noStrike" cap="none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Retrieval Augmented Generation (RAG)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Pre-trained Large Language Model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Dynamic Question Variation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Calibri"/>
              <a:buChar char="•"/>
            </a:pPr>
            <a:r>
              <a:rPr lang="en-US" sz="2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Comprehensive and Fair Assessment </a:t>
            </a:r>
            <a:endParaRPr sz="2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8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2"/>
          <p:cNvSpPr txBox="1"/>
          <p:nvPr/>
        </p:nvSpPr>
        <p:spPr>
          <a:xfrm>
            <a:off x="2865575" y="6442750"/>
            <a:ext cx="719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5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515" name="Google Shape;515;p53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r>
              <a:rPr lang="en-US"/>
              <a:t>/43</a:t>
            </a:r>
            <a:endParaRPr/>
          </a:p>
        </p:txBody>
      </p:sp>
      <p:sp>
        <p:nvSpPr>
          <p:cNvPr id="516" name="Google Shape;516;p53"/>
          <p:cNvSpPr txBox="1">
            <a:spLocks noGrp="1"/>
          </p:cNvSpPr>
          <p:nvPr>
            <p:ph type="ftr" idx="11"/>
          </p:nvPr>
        </p:nvSpPr>
        <p:spPr>
          <a:xfrm>
            <a:off x="10368150" y="6577350"/>
            <a:ext cx="9591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05/12/2024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53"/>
          <p:cNvSpPr txBox="1"/>
          <p:nvPr/>
        </p:nvSpPr>
        <p:spPr>
          <a:xfrm>
            <a:off x="2615575" y="6396300"/>
            <a:ext cx="701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                                                                 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608" y="1165304"/>
            <a:ext cx="6376525" cy="507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>
            <a:spLocks noGrp="1"/>
          </p:cNvSpPr>
          <p:nvPr>
            <p:ph type="title"/>
          </p:nvPr>
        </p:nvSpPr>
        <p:spPr>
          <a:xfrm>
            <a:off x="681629" y="250025"/>
            <a:ext cx="83958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 and Deliverables</a:t>
            </a:r>
            <a:endParaRPr/>
          </a:p>
        </p:txBody>
      </p:sp>
      <p:sp>
        <p:nvSpPr>
          <p:cNvPr id="526" name="Google Shape;526;p54"/>
          <p:cNvSpPr txBox="1">
            <a:spLocks noGrp="1"/>
          </p:cNvSpPr>
          <p:nvPr>
            <p:ph type="body" idx="1"/>
          </p:nvPr>
        </p:nvSpPr>
        <p:spPr>
          <a:xfrm>
            <a:off x="681625" y="1943675"/>
            <a:ext cx="5313600" cy="17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500"/>
              <a:buFont typeface="Arial"/>
              <a:buChar char="●"/>
            </a:pPr>
            <a:r>
              <a:rPr lang="en-US" sz="25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Automated crossword puzzle generation</a:t>
            </a:r>
            <a:endParaRPr sz="25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500"/>
              <a:buFont typeface="Arial"/>
              <a:buChar char="●"/>
            </a:pPr>
            <a:r>
              <a:rPr lang="en-US" sz="25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Scenario-based drawing approach</a:t>
            </a:r>
            <a:endParaRPr sz="25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500"/>
              <a:buFont typeface="Arial"/>
              <a:buChar char="●"/>
            </a:pPr>
            <a:r>
              <a:rPr lang="en-US" sz="25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Content summarization</a:t>
            </a:r>
            <a:endParaRPr sz="2600"/>
          </a:p>
        </p:txBody>
      </p:sp>
      <p:sp>
        <p:nvSpPr>
          <p:cNvPr id="527" name="Google Shape;527;p54"/>
          <p:cNvSpPr txBox="1">
            <a:spLocks noGrp="1"/>
          </p:cNvSpPr>
          <p:nvPr>
            <p:ph type="sldNum" idx="12"/>
          </p:nvPr>
        </p:nvSpPr>
        <p:spPr>
          <a:xfrm>
            <a:off x="11567442" y="6564250"/>
            <a:ext cx="7326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r>
              <a:rPr lang="en-US"/>
              <a:t>/43</a:t>
            </a:r>
            <a:endParaRPr/>
          </a:p>
        </p:txBody>
      </p:sp>
      <p:pic>
        <p:nvPicPr>
          <p:cNvPr id="528" name="Google Shape;528;p54"/>
          <p:cNvPicPr preferRelativeResize="0"/>
          <p:nvPr/>
        </p:nvPicPr>
        <p:blipFill rotWithShape="1">
          <a:blip r:embed="rId3">
            <a:alphaModFix/>
          </a:blip>
          <a:srcRect b="21235"/>
          <a:stretch/>
        </p:blipFill>
        <p:spPr>
          <a:xfrm>
            <a:off x="1230129" y="4560275"/>
            <a:ext cx="1600745" cy="181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54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532" name="Google Shape;532;p54"/>
          <p:cNvSpPr txBox="1"/>
          <p:nvPr/>
        </p:nvSpPr>
        <p:spPr>
          <a:xfrm>
            <a:off x="806825" y="1266275"/>
            <a:ext cx="112284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</a:t>
            </a:r>
            <a:r>
              <a:rPr lang="en-US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</a:t>
            </a:r>
            <a:r>
              <a:rPr lang="en-US" sz="24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</a:t>
            </a:r>
            <a:endParaRPr sz="2400"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533" name="Google Shape;533;p54"/>
          <p:cNvCxnSpPr/>
          <p:nvPr/>
        </p:nvCxnSpPr>
        <p:spPr>
          <a:xfrm>
            <a:off x="6392975" y="1266275"/>
            <a:ext cx="56100" cy="38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54"/>
          <p:cNvSpPr txBox="1"/>
          <p:nvPr/>
        </p:nvSpPr>
        <p:spPr>
          <a:xfrm>
            <a:off x="6813425" y="1741325"/>
            <a:ext cx="52218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Retrieval-augmented generation (RAG) for content retrieval &amp; metadata summary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MCQ-type quiz generation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Automatic marking schema creation and auto-grading </a:t>
            </a:r>
            <a:endParaRPr sz="2200">
              <a:solidFill>
                <a:srgbClr val="0A5294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2200"/>
              <a:buChar char="●"/>
            </a:pPr>
            <a:r>
              <a:rPr lang="en-US" sz="2200">
                <a:solidFill>
                  <a:srgbClr val="0A5294"/>
                </a:solidFill>
              </a:rPr>
              <a:t>Cognitive quiz approach</a:t>
            </a:r>
            <a:endParaRPr/>
          </a:p>
        </p:txBody>
      </p:sp>
      <p:pic>
        <p:nvPicPr>
          <p:cNvPr id="535" name="Google Shape;5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5775" y="4750775"/>
            <a:ext cx="1764425" cy="18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1900" y="4888125"/>
            <a:ext cx="804900" cy="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923651" y="506100"/>
            <a:ext cx="5921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Research Problem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11567448" y="6564250"/>
            <a:ext cx="8736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/43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798475" y="2324975"/>
            <a:ext cx="7183800" cy="2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1680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Calibri"/>
              <a:buChar char="●"/>
            </a:pP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Parents often struggle to balance work with their children's early education and development, especially for kids aged </a:t>
            </a: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8 </a:t>
            </a: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1</a:t>
            </a: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5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a crucial period for social, emotional, and cognitive growth.</a:t>
            </a:r>
            <a:endParaRPr sz="42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100" y="1957175"/>
            <a:ext cx="2929201" cy="260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>
            <a:spLocks noGrp="1"/>
          </p:cNvSpPr>
          <p:nvPr>
            <p:ph type="title"/>
          </p:nvPr>
        </p:nvSpPr>
        <p:spPr>
          <a:xfrm>
            <a:off x="576244" y="4268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Proof of Concept</a:t>
            </a:r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r>
              <a:rPr lang="en-US"/>
              <a:t>/43</a:t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55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547" name="Google Shape;5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50" y="1588725"/>
            <a:ext cx="5678023" cy="36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400" y="1653975"/>
            <a:ext cx="6019427" cy="3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5"/>
          <p:cNvSpPr txBox="1"/>
          <p:nvPr/>
        </p:nvSpPr>
        <p:spPr>
          <a:xfrm>
            <a:off x="7474325" y="5269275"/>
            <a:ext cx="3000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Accuracy of our model on train &amp; test data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1528763" y="5474025"/>
            <a:ext cx="3000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Predicted class of Scenario-based drawing approach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sldNum" idx="12"/>
          </p:nvPr>
        </p:nvSpPr>
        <p:spPr>
          <a:xfrm>
            <a:off x="11491240" y="6564250"/>
            <a:ext cx="6615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r>
              <a:rPr lang="en-US"/>
              <a:t>/43</a:t>
            </a:r>
            <a:endParaRPr/>
          </a:p>
        </p:txBody>
      </p:sp>
      <p:sp>
        <p:nvSpPr>
          <p:cNvPr id="556" name="Google Shape;556;p5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sp>
        <p:nvSpPr>
          <p:cNvPr id="558" name="Google Shape;558;p56"/>
          <p:cNvSpPr txBox="1"/>
          <p:nvPr/>
        </p:nvSpPr>
        <p:spPr>
          <a:xfrm>
            <a:off x="394575" y="168025"/>
            <a:ext cx="7758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Work Breakdown Structure</a:t>
            </a:r>
            <a:endParaRPr sz="14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925" y="1004625"/>
            <a:ext cx="10153301" cy="54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>
            <a:spLocks noGrp="1"/>
          </p:cNvSpPr>
          <p:nvPr>
            <p:ph type="sldNum" idx="12"/>
          </p:nvPr>
        </p:nvSpPr>
        <p:spPr>
          <a:xfrm>
            <a:off x="11491248" y="6564250"/>
            <a:ext cx="8658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r>
              <a:rPr lang="en-US"/>
              <a:t>/43</a:t>
            </a:r>
            <a:endParaRPr/>
          </a:p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6" name="Google Shape;566;p5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grpSp>
        <p:nvGrpSpPr>
          <p:cNvPr id="567" name="Google Shape;567;p57"/>
          <p:cNvGrpSpPr/>
          <p:nvPr/>
        </p:nvGrpSpPr>
        <p:grpSpPr>
          <a:xfrm>
            <a:off x="5105400" y="956309"/>
            <a:ext cx="6172838" cy="4945382"/>
            <a:chOff x="3505200" y="830582"/>
            <a:chExt cx="6172838" cy="4945382"/>
          </a:xfrm>
        </p:grpSpPr>
        <p:pic>
          <p:nvPicPr>
            <p:cNvPr id="568" name="Google Shape;568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5200" y="1082035"/>
              <a:ext cx="6172838" cy="46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01019" y="830582"/>
              <a:ext cx="1600253" cy="1160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57"/>
          <p:cNvSpPr txBox="1"/>
          <p:nvPr/>
        </p:nvSpPr>
        <p:spPr>
          <a:xfrm>
            <a:off x="501025" y="2628600"/>
            <a:ext cx="476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Q&amp;A SESSION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57" descr="A blue text on a whit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8"/>
          <p:cNvSpPr txBox="1">
            <a:spLocks noGrp="1"/>
          </p:cNvSpPr>
          <p:nvPr>
            <p:ph type="sldNum" idx="12"/>
          </p:nvPr>
        </p:nvSpPr>
        <p:spPr>
          <a:xfrm>
            <a:off x="11491245" y="6564250"/>
            <a:ext cx="7947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r>
              <a:rPr lang="en-US"/>
              <a:t>/43</a:t>
            </a:r>
            <a:endParaRPr/>
          </a:p>
        </p:txBody>
      </p:sp>
      <p:sp>
        <p:nvSpPr>
          <p:cNvPr id="577" name="Google Shape;577;p5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t="367" b="376"/>
          <a:stretch/>
        </p:blipFill>
        <p:spPr>
          <a:xfrm>
            <a:off x="6095999" y="1023325"/>
            <a:ext cx="5306301" cy="41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8"/>
          <p:cNvSpPr txBox="1"/>
          <p:nvPr/>
        </p:nvSpPr>
        <p:spPr>
          <a:xfrm>
            <a:off x="91825" y="3674025"/>
            <a:ext cx="59583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58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1000" y="1254700"/>
            <a:ext cx="2387050" cy="21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49221" y="134025"/>
            <a:ext cx="61806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270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11491243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/43</a:t>
            </a:r>
            <a:endParaRPr/>
          </a:p>
        </p:txBody>
      </p:sp>
      <p:pic>
        <p:nvPicPr>
          <p:cNvPr id="138" name="Google Shape;138;p2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871" y="134025"/>
            <a:ext cx="5557378" cy="617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59094" y="387314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/43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149" name="Google Shape;149;p2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575" y="1360750"/>
            <a:ext cx="5799974" cy="36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6135575" y="5399625"/>
            <a:ext cx="57999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2060"/>
                </a:solidFill>
              </a:rPr>
              <a:t>Face Coordinates</a:t>
            </a:r>
            <a:endParaRPr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0A529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https://www.kaggle.com/datasets/mohamedadlyi/aflw2000-3d/data</a:t>
            </a:r>
            <a:endParaRPr b="1" u="sng">
              <a:solidFill>
                <a:srgbClr val="0A5294"/>
              </a:solidFill>
            </a:endParaRPr>
          </a:p>
        </p:txBody>
      </p:sp>
      <p:sp>
        <p:nvSpPr>
          <p:cNvPr id="2" name="Google Shape;153;p21">
            <a:extLst>
              <a:ext uri="{FF2B5EF4-FFF2-40B4-BE49-F238E27FC236}">
                <a16:creationId xmlns:a16="http://schemas.microsoft.com/office/drawing/2014/main" id="{CDEC5462-7F00-EDDB-C114-B5355801E323}"/>
              </a:ext>
            </a:extLst>
          </p:cNvPr>
          <p:cNvSpPr txBox="1"/>
          <p:nvPr/>
        </p:nvSpPr>
        <p:spPr>
          <a:xfrm>
            <a:off x="335675" y="4927508"/>
            <a:ext cx="5799900" cy="124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2060"/>
                </a:solidFill>
              </a:rPr>
              <a:t>DAS scales</a:t>
            </a:r>
            <a:endParaRPr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0A5294"/>
                </a:solidFill>
              </a:rPr>
              <a:t>https://www.kaggle.com/datasets/lucasgreenwell/depression-anxiety-stress-scales-responses</a:t>
            </a:r>
            <a:endParaRPr b="1" u="sng">
              <a:solidFill>
                <a:srgbClr val="0A5294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3F3071-7D5D-6F5E-F5F7-23C3A61EC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7" y="1360749"/>
            <a:ext cx="6055907" cy="36506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59094" y="387314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/43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50" y="1341437"/>
            <a:ext cx="5803126" cy="319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31750" y="4814325"/>
            <a:ext cx="6365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Interactive Narrative Builder (StoryCraft)</a:t>
            </a:r>
            <a:endParaRPr sz="15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500" b="1" u="sng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https://www.kaggle.com/datasets/ejlok1/toronto-emotional-speech-set-tess</a:t>
            </a:r>
            <a:endParaRPr sz="1200">
              <a:solidFill>
                <a:srgbClr val="0A5294"/>
              </a:solidFill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164" name="Google Shape;164;p22" descr="A blue text on a whit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850" y="1294775"/>
            <a:ext cx="5218998" cy="30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6596850" y="4599025"/>
            <a:ext cx="57414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Automated Educational Assessment System for Cognitive Development</a:t>
            </a:r>
            <a:endParaRPr sz="16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rgbClr val="0A5294"/>
                </a:solidFill>
              </a:rPr>
              <a:t>https://www.kaggle.com/datasets/ashishjangra27/doodle-dataset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48044" y="488789"/>
            <a:ext cx="5066100" cy="6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Mitigation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11491243" y="6564250"/>
            <a:ext cx="7008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/43</a:t>
            </a:r>
            <a:endParaRPr/>
          </a:p>
        </p:txBody>
      </p:sp>
      <p:graphicFrame>
        <p:nvGraphicFramePr>
          <p:cNvPr id="174" name="Google Shape;174;p23"/>
          <p:cNvGraphicFramePr/>
          <p:nvPr/>
        </p:nvGraphicFramePr>
        <p:xfrm>
          <a:off x="742288" y="1857375"/>
          <a:ext cx="10707425" cy="3708700"/>
        </p:xfrm>
        <a:graphic>
          <a:graphicData uri="http://schemas.openxmlformats.org/drawingml/2006/table">
            <a:tbl>
              <a:tblPr>
                <a:noFill/>
                <a:tableStyleId>{FC72DFEB-3E88-4A70-878C-A78D4B2B5AFD}</a:tableStyleId>
              </a:tblPr>
              <a:tblGrid>
                <a:gridCol w="46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</a:t>
                      </a:r>
                      <a:endParaRPr sz="2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 Mitigation</a:t>
                      </a:r>
                      <a:endParaRPr sz="2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Limited datasets ( Data Availability)</a:t>
                      </a:r>
                      <a:endParaRPr sz="2100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GANs for synthetic data, validate with experts, and apply augmentation</a:t>
                      </a:r>
                      <a:endParaRPr sz="2100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Handling diverse users and large workloads (Scalability)</a:t>
                      </a:r>
                      <a:endParaRPr sz="2100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cloud infrastructure, multi-language support, and </a:t>
                      </a:r>
                      <a:r>
                        <a:rPr lang="en-US" sz="2100" b="1">
                          <a:solidFill>
                            <a:srgbClr val="674EA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Colab GPU for scaling prototypes</a:t>
                      </a:r>
                      <a:endParaRPr sz="2100">
                        <a:solidFill>
                          <a:srgbClr val="674EA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5" name="Google Shape;175;p2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  <p:pic>
        <p:nvPicPr>
          <p:cNvPr id="176" name="Google Shape;176;p2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11491242" y="6564250"/>
            <a:ext cx="700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/43</a:t>
            </a:r>
            <a:endParaRPr/>
          </a:p>
        </p:txBody>
      </p:sp>
      <p:pic>
        <p:nvPicPr>
          <p:cNvPr id="182" name="Google Shape;182;p24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508" y="125250"/>
            <a:ext cx="8365133" cy="6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05/12/2024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A827A3-F297-4F33-96F1-4EFED8ACA483}">
  <ds:schemaRefs>
    <ds:schemaRef ds:uri="4da6588c-a52b-4d0b-8663-93e0f7ef87c0"/>
    <ds:schemaRef ds:uri="db72c12f-87a4-44ab-bbc5-4cc8306b15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2EE5EF-CF3C-45B6-97C6-C88CE7ED3A21}">
  <ds:schemaRefs>
    <ds:schemaRef ds:uri="4da6588c-a52b-4d0b-8663-93e0f7ef87c0"/>
    <ds:schemaRef ds:uri="db72c12f-87a4-44ab-bbc5-4cc8306b158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3C5DF1B-FE08-408B-9100-03E41436DB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43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Paperback</vt:lpstr>
      <vt:lpstr>Child-Flourish   Integrated Learning, Emotional Intelligence Platform </vt:lpstr>
      <vt:lpstr>OUR TEAM</vt:lpstr>
      <vt:lpstr>Background</vt:lpstr>
      <vt:lpstr>Research Problem</vt:lpstr>
      <vt:lpstr>System Overview</vt:lpstr>
      <vt:lpstr>Data Collection</vt:lpstr>
      <vt:lpstr>Data Collection</vt:lpstr>
      <vt:lpstr>Risk Mitigation</vt:lpstr>
      <vt:lpstr>PowerPoint Presentation</vt:lpstr>
      <vt:lpstr>PowerPoint Presentation</vt:lpstr>
      <vt:lpstr>Individual  Components</vt:lpstr>
      <vt:lpstr>Component 1     ML based ADHD Likelihood Assignment </vt:lpstr>
      <vt:lpstr>Introduction</vt:lpstr>
      <vt:lpstr>Research Gap</vt:lpstr>
      <vt:lpstr>System Diagram</vt:lpstr>
      <vt:lpstr>Progress and Deliverables</vt:lpstr>
      <vt:lpstr>Proof of Concept</vt:lpstr>
      <vt:lpstr>PowerPoint Presentation</vt:lpstr>
      <vt:lpstr>Component 2       Emotional Analysis Tool (EmoGauge) </vt:lpstr>
      <vt:lpstr>Introduction</vt:lpstr>
      <vt:lpstr>Research Gap</vt:lpstr>
      <vt:lpstr>System Diagram</vt:lpstr>
      <vt:lpstr>Progress and Deliverables</vt:lpstr>
      <vt:lpstr>Proof of Concept</vt:lpstr>
      <vt:lpstr>Proof of Concept</vt:lpstr>
      <vt:lpstr>PowerPoint Presentation</vt:lpstr>
      <vt:lpstr>Component 3       Interactive Narrative Builder (StoryCraft) </vt:lpstr>
      <vt:lpstr>Introduction</vt:lpstr>
      <vt:lpstr>Research Gap</vt:lpstr>
      <vt:lpstr>System Diagram</vt:lpstr>
      <vt:lpstr>Progress and Deliverables</vt:lpstr>
      <vt:lpstr>Proof of Concept</vt:lpstr>
      <vt:lpstr>Proof of Concept</vt:lpstr>
      <vt:lpstr>PowerPoint Presentation</vt:lpstr>
      <vt:lpstr>    Component 4     Automated Educational Assessment System for Cognitive Development </vt:lpstr>
      <vt:lpstr>Introduction</vt:lpstr>
      <vt:lpstr>Research Gap</vt:lpstr>
      <vt:lpstr>System Diagram</vt:lpstr>
      <vt:lpstr>Progress and Deliverables</vt:lpstr>
      <vt:lpstr>Proof of Concept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Child-Flourish   Integrated Learning, Emotional Intelligence Platform </dc:title>
  <dc:creator>Palitha Siriwardana</dc:creator>
  <cp:revision>1</cp:revision>
  <dcterms:modified xsi:type="dcterms:W3CDTF">2025-04-07T09:05:45Z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MediaServiceImageTags">
    <vt:lpwstr/>
  </property>
</Properties>
</file>